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6858000" cx="12192000"/>
  <p:notesSz cx="6797675" cy="9874250"/>
  <p:embeddedFontLst>
    <p:embeddedFont>
      <p:font typeface="Overlock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jbWTPbS5JLReS9eY4yMy57BNR5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Overlock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Overlock-italic.fntdata"/><Relationship Id="rId12" Type="http://schemas.openxmlformats.org/officeDocument/2006/relationships/slide" Target="slides/slide8.xml"/><Relationship Id="rId34" Type="http://schemas.openxmlformats.org/officeDocument/2006/relationships/font" Target="fonts/Overlock-bold.fntdata"/><Relationship Id="rId15" Type="http://schemas.openxmlformats.org/officeDocument/2006/relationships/slide" Target="slides/slide11.xml"/><Relationship Id="rId37" Type="http://customschemas.google.com/relationships/presentationmetadata" Target="metadata"/><Relationship Id="rId14" Type="http://schemas.openxmlformats.org/officeDocument/2006/relationships/slide" Target="slides/slide10.xml"/><Relationship Id="rId36" Type="http://schemas.openxmlformats.org/officeDocument/2006/relationships/font" Target="fonts/Overlock-bold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1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2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13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3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4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14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4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5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p15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5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6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16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6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17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7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8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18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8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9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p19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9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0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p20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0:notes"/>
          <p:cNvSpPr txBox="1"/>
          <p:nvPr>
            <p:ph idx="12" type="sldNum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1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1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2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2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3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23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4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4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5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5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6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26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7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7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8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8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/>
          <p:nvPr>
            <p:ph idx="2" type="sldImg"/>
          </p:nvPr>
        </p:nvSpPr>
        <p:spPr>
          <a:xfrm>
            <a:off x="438150" y="1235075"/>
            <a:ext cx="5921375" cy="33321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22.jpg"/><Relationship Id="rId5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34.png"/><Relationship Id="rId5" Type="http://schemas.openxmlformats.org/officeDocument/2006/relationships/image" Target="../media/image25.png"/><Relationship Id="rId6" Type="http://schemas.openxmlformats.org/officeDocument/2006/relationships/image" Target="../media/image5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30.png"/><Relationship Id="rId5" Type="http://schemas.openxmlformats.org/officeDocument/2006/relationships/image" Target="../media/image38.png"/><Relationship Id="rId6" Type="http://schemas.openxmlformats.org/officeDocument/2006/relationships/image" Target="../media/image36.png"/><Relationship Id="rId7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45.png"/><Relationship Id="rId5" Type="http://schemas.openxmlformats.org/officeDocument/2006/relationships/image" Target="../media/image43.png"/><Relationship Id="rId6" Type="http://schemas.openxmlformats.org/officeDocument/2006/relationships/image" Target="../media/image3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Relationship Id="rId4" Type="http://schemas.openxmlformats.org/officeDocument/2006/relationships/image" Target="../media/image42.jpg"/><Relationship Id="rId5" Type="http://schemas.openxmlformats.org/officeDocument/2006/relationships/image" Target="../media/image4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2.png"/><Relationship Id="rId7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Relationship Id="rId4" Type="http://schemas.openxmlformats.org/officeDocument/2006/relationships/image" Target="../media/image5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Relationship Id="rId4" Type="http://schemas.openxmlformats.org/officeDocument/2006/relationships/image" Target="../media/image59.jpg"/><Relationship Id="rId5" Type="http://schemas.openxmlformats.org/officeDocument/2006/relationships/image" Target="../media/image4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Relationship Id="rId4" Type="http://schemas.openxmlformats.org/officeDocument/2006/relationships/image" Target="../media/image4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8.jpg"/><Relationship Id="rId5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Relationship Id="rId4" Type="http://schemas.openxmlformats.org/officeDocument/2006/relationships/image" Target="../media/image4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8.jpg"/><Relationship Id="rId4" Type="http://schemas.openxmlformats.org/officeDocument/2006/relationships/image" Target="../media/image60.png"/><Relationship Id="rId5" Type="http://schemas.openxmlformats.org/officeDocument/2006/relationships/image" Target="../media/image63.png"/><Relationship Id="rId6" Type="http://schemas.openxmlformats.org/officeDocument/2006/relationships/image" Target="../media/image5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Relationship Id="rId4" Type="http://schemas.openxmlformats.org/officeDocument/2006/relationships/image" Target="../media/image65.png"/><Relationship Id="rId5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2.png"/><Relationship Id="rId4" Type="http://schemas.openxmlformats.org/officeDocument/2006/relationships/image" Target="../media/image28.png"/><Relationship Id="rId5" Type="http://schemas.openxmlformats.org/officeDocument/2006/relationships/image" Target="../media/image6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jpg"/><Relationship Id="rId5" Type="http://schemas.openxmlformats.org/officeDocument/2006/relationships/image" Target="../media/image3.png"/><Relationship Id="rId6" Type="http://schemas.openxmlformats.org/officeDocument/2006/relationships/hyperlink" Target="http://perancangan.moh.gov.my/maya" TargetMode="External"/><Relationship Id="rId7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8.jp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4.jpg"/><Relationship Id="rId5" Type="http://schemas.openxmlformats.org/officeDocument/2006/relationships/image" Target="../media/image14.png"/><Relationship Id="rId6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11" Type="http://schemas.openxmlformats.org/officeDocument/2006/relationships/image" Target="../media/image23.jpg"/><Relationship Id="rId10" Type="http://schemas.openxmlformats.org/officeDocument/2006/relationships/image" Target="../media/image33.jpg"/><Relationship Id="rId9" Type="http://schemas.openxmlformats.org/officeDocument/2006/relationships/image" Target="../media/image27.png"/><Relationship Id="rId5" Type="http://schemas.openxmlformats.org/officeDocument/2006/relationships/image" Target="../media/image5.png"/><Relationship Id="rId6" Type="http://schemas.openxmlformats.org/officeDocument/2006/relationships/image" Target="../media/image19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24.jpg"/><Relationship Id="rId9" Type="http://schemas.openxmlformats.org/officeDocument/2006/relationships/image" Target="../media/image26.png"/><Relationship Id="rId5" Type="http://schemas.openxmlformats.org/officeDocument/2006/relationships/image" Target="../media/image31.jpg"/><Relationship Id="rId6" Type="http://schemas.openxmlformats.org/officeDocument/2006/relationships/image" Target="../media/image20.jpg"/><Relationship Id="rId7" Type="http://schemas.openxmlformats.org/officeDocument/2006/relationships/image" Target="../media/image32.jpg"/><Relationship Id="rId8" Type="http://schemas.openxmlformats.org/officeDocument/2006/relationships/image" Target="../media/image3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29.png"/><Relationship Id="rId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283918" y="2775798"/>
            <a:ext cx="9699321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GARIS PANDUAN PELAKSANAAN AMALAN EKSA </a:t>
            </a:r>
            <a:br>
              <a:rPr lang="en-US">
                <a:latin typeface="Overlock"/>
                <a:ea typeface="Overlock"/>
                <a:cs typeface="Overlock"/>
                <a:sym typeface="Overlock"/>
              </a:rPr>
            </a:br>
            <a:r>
              <a:rPr b="1" lang="en-US">
                <a:latin typeface="Overlock"/>
                <a:ea typeface="Overlock"/>
                <a:cs typeface="Overlock"/>
                <a:sym typeface="Overlock"/>
              </a:rPr>
              <a:t>ZON PERANCANG </a:t>
            </a:r>
            <a:br>
              <a:rPr b="1" lang="en-US">
                <a:latin typeface="Overlock"/>
                <a:ea typeface="Overlock"/>
                <a:cs typeface="Overlock"/>
                <a:sym typeface="Overlock"/>
              </a:rPr>
            </a:br>
            <a:r>
              <a:rPr lang="en-US">
                <a:latin typeface="Overlock"/>
                <a:ea typeface="Overlock"/>
                <a:cs typeface="Overlock"/>
                <a:sym typeface="Overlock"/>
              </a:rPr>
              <a:t>SESI 2019-2021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descr="Image result for eksa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5030" y="303632"/>
            <a:ext cx="1426397" cy="13793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 txBox="1"/>
          <p:nvPr>
            <p:ph type="title"/>
          </p:nvPr>
        </p:nvSpPr>
        <p:spPr>
          <a:xfrm>
            <a:off x="851225" y="342247"/>
            <a:ext cx="10515600" cy="7600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KOMPONEN GENERIK – </a:t>
            </a:r>
            <a:r>
              <a:rPr b="1" lang="en-US"/>
              <a:t>KOMPONEN B</a:t>
            </a:r>
            <a:endParaRPr b="1"/>
          </a:p>
        </p:txBody>
      </p:sp>
      <p:sp>
        <p:nvSpPr>
          <p:cNvPr id="228" name="Google Shape;228;p10"/>
          <p:cNvSpPr txBox="1"/>
          <p:nvPr>
            <p:ph idx="1" type="body"/>
          </p:nvPr>
        </p:nvSpPr>
        <p:spPr>
          <a:xfrm>
            <a:off x="2893511" y="1102290"/>
            <a:ext cx="7402883" cy="56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</a:t>
            </a:r>
            <a:endParaRPr/>
          </a:p>
        </p:txBody>
      </p:sp>
      <p:pic>
        <p:nvPicPr>
          <p:cNvPr descr="Image result for eksa" id="229" name="Google Shape;2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0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1402913" y="1879295"/>
            <a:ext cx="3382028" cy="19389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BA8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FIZIKAL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B1) LANTAI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B2) DINDING DAN SILING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B3) LAMPU DAN SOKET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5279666" y="1883340"/>
            <a:ext cx="5542822" cy="440120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BA8C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KEPERLUAN UMUM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B4) SUSUN ATUR PERALATAN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B5) KEADAAN PERALATAN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B6) PELABELAN DAN PAPAN TANDA / TANDA ARAH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B7) PERHIASAN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B8) KEPERLUAN UMUM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B9) MEJA KERJA WARGA / KUBIKAL KERJA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B10) BILIK PEGAWAI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B11) STOR PERALATAN PEJABAT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B12) BILIK FAIL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B13) SUDUT / BILIK CETAK / DOKUMENTASI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B14) BILIK PEMANDU (TIADA)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B15) BILIK SERVER / TERPERINGKAT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FIZIKAL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B1) LANTAI                   B2) DINDING &amp; SILING          B3) LAMPU &amp; SOKET</a:t>
            </a:r>
            <a:endParaRPr i="1"/>
          </a:p>
        </p:txBody>
      </p:sp>
      <p:sp>
        <p:nvSpPr>
          <p:cNvPr id="238" name="Google Shape;238;p11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39" name="Google Shape;239;p11"/>
          <p:cNvSpPr/>
          <p:nvPr/>
        </p:nvSpPr>
        <p:spPr>
          <a:xfrm>
            <a:off x="1154917" y="1603227"/>
            <a:ext cx="3103932" cy="238005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lantai memenuhi kriteria berikut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Selamat dan tidak licin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Tiada kekotoran / sampah di lantai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Tidak berlubang / pecah atau rosak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Tong sampah disediakan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240" name="Google Shape;24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1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>
            <a:off x="4947778" y="1615648"/>
            <a:ext cx="2780780" cy="91706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dinding dan siling bersih dari kekotoran dan dalam keadaan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/>
          <p:nvPr/>
        </p:nvSpPr>
        <p:spPr>
          <a:xfrm>
            <a:off x="4952034" y="2874619"/>
            <a:ext cx="2776524" cy="102734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hiasan yang bersesuaian dan selaras imej korporat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1154918" y="4208745"/>
            <a:ext cx="3103932" cy="1177343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program pemantauan dan memastikan jadual pembersihan dipatuhi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8682623" y="1603227"/>
            <a:ext cx="2780780" cy="91706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semua lampu bersih, berfungsi dan dalam keadaan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8686879" y="2862198"/>
            <a:ext cx="2776524" cy="102734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soket elektrik berfungsi dan dalam keadaan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moji whatsapp" id="247" name="Google Shape;24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7156" y="4167500"/>
            <a:ext cx="3933174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1"/>
          <p:cNvSpPr/>
          <p:nvPr/>
        </p:nvSpPr>
        <p:spPr>
          <a:xfrm>
            <a:off x="4734835" y="4248069"/>
            <a:ext cx="380565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Jika terdapat sebarang kerosakan, sila  maklumkan kepada Penyelaras Aduan Bahagian untuk tindakan lanjut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Maklumat aduan seperti berikut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Nama Pengadu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Samb. Tel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Lokasi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Masalah / Aduan :</a:t>
            </a:r>
            <a:r>
              <a:rPr b="1" lang="en-US" sz="14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sz="140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1"/>
          <p:cNvPicPr preferRelativeResize="0"/>
          <p:nvPr/>
        </p:nvPicPr>
        <p:blipFill rotWithShape="1">
          <a:blip r:embed="rId5">
            <a:alphaModFix/>
          </a:blip>
          <a:srcRect b="15645" l="0" r="0" t="0"/>
          <a:stretch/>
        </p:blipFill>
        <p:spPr>
          <a:xfrm>
            <a:off x="9203623" y="4046998"/>
            <a:ext cx="1960075" cy="2204581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1"/>
          <p:cNvSpPr/>
          <p:nvPr/>
        </p:nvSpPr>
        <p:spPr>
          <a:xfrm>
            <a:off x="8968636" y="4024079"/>
            <a:ext cx="25584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cap="none">
                <a:solidFill>
                  <a:srgbClr val="F7CAAC"/>
                </a:solidFill>
                <a:latin typeface="Calibri"/>
                <a:ea typeface="Calibri"/>
                <a:cs typeface="Calibri"/>
                <a:sym typeface="Calibri"/>
              </a:rPr>
              <a:t>Contoh kerosakan lampu</a:t>
            </a:r>
            <a:endParaRPr b="1" sz="1800" cap="none">
              <a:solidFill>
                <a:srgbClr val="F7CAA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KEPERLUAN UMUM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B4) SUSUN ATUR PERALATAN</a:t>
            </a:r>
            <a:endParaRPr i="1"/>
          </a:p>
        </p:txBody>
      </p:sp>
      <p:sp>
        <p:nvSpPr>
          <p:cNvPr id="256" name="Google Shape;256;p12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7" name="Google Shape;257;p12"/>
          <p:cNvSpPr/>
          <p:nvPr/>
        </p:nvSpPr>
        <p:spPr>
          <a:xfrm>
            <a:off x="1663708" y="5678275"/>
            <a:ext cx="3310615" cy="78924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Menyeragamkan susunan laci meja / mobile pedestal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258" name="Google Shape;25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2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5585742" y="1393025"/>
            <a:ext cx="3751788" cy="2837143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peralatan kerja di ruang kerja / kubikal dalam keadaan teratur dan kemas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Komputer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In/Out Tray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Folder / fail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Perhiasan tidak keterlaluan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Kedudukan laci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12"/>
          <p:cNvPicPr preferRelativeResize="0"/>
          <p:nvPr/>
        </p:nvPicPr>
        <p:blipFill rotWithShape="1">
          <a:blip r:embed="rId4">
            <a:alphaModFix/>
          </a:blip>
          <a:srcRect b="34795" l="35875" r="40014" t="24475"/>
          <a:stretch/>
        </p:blipFill>
        <p:spPr>
          <a:xfrm>
            <a:off x="1708979" y="1594907"/>
            <a:ext cx="3265344" cy="398839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2"/>
          <p:cNvSpPr/>
          <p:nvPr/>
        </p:nvSpPr>
        <p:spPr>
          <a:xfrm rot="8902594">
            <a:off x="2454323" y="3735690"/>
            <a:ext cx="2373647" cy="238566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2"/>
          <p:cNvSpPr/>
          <p:nvPr/>
        </p:nvSpPr>
        <p:spPr>
          <a:xfrm rot="10640438">
            <a:off x="3856163" y="3110297"/>
            <a:ext cx="902185" cy="260182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2"/>
          <p:cNvSpPr/>
          <p:nvPr/>
        </p:nvSpPr>
        <p:spPr>
          <a:xfrm rot="-8596766">
            <a:off x="4185078" y="2945536"/>
            <a:ext cx="629289" cy="282671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12"/>
          <p:cNvPicPr preferRelativeResize="0"/>
          <p:nvPr/>
        </p:nvPicPr>
        <p:blipFill rotWithShape="1">
          <a:blip r:embed="rId5">
            <a:alphaModFix/>
          </a:blip>
          <a:srcRect b="29498" l="36021" r="36070" t="40913"/>
          <a:stretch/>
        </p:blipFill>
        <p:spPr>
          <a:xfrm>
            <a:off x="6265400" y="4358064"/>
            <a:ext cx="2392471" cy="202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2"/>
          <p:cNvPicPr preferRelativeResize="0"/>
          <p:nvPr/>
        </p:nvPicPr>
        <p:blipFill rotWithShape="1">
          <a:blip r:embed="rId6">
            <a:alphaModFix/>
          </a:blip>
          <a:srcRect b="19086" l="35436" r="35778" t="23927"/>
          <a:stretch/>
        </p:blipFill>
        <p:spPr>
          <a:xfrm>
            <a:off x="9498172" y="1393025"/>
            <a:ext cx="2467627" cy="3908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KEPERLUAN UMUM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B5) KEADAAN PERALATAN</a:t>
            </a:r>
            <a:endParaRPr i="1"/>
          </a:p>
        </p:txBody>
      </p:sp>
      <p:sp>
        <p:nvSpPr>
          <p:cNvPr id="273" name="Google Shape;273;p13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74" name="Google Shape;274;p13"/>
          <p:cNvSpPr/>
          <p:nvPr/>
        </p:nvSpPr>
        <p:spPr>
          <a:xfrm>
            <a:off x="1111374" y="1326712"/>
            <a:ext cx="2821799" cy="78924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Menyusun alat tulis dengan kemas dan teratur di atas meja/tray/dalam laci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275" name="Google Shape;27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3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3"/>
          <p:cNvSpPr/>
          <p:nvPr/>
        </p:nvSpPr>
        <p:spPr>
          <a:xfrm>
            <a:off x="4230545" y="1326712"/>
            <a:ext cx="3751788" cy="68629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semua peralatan dalam keadaan baik dan boleh digunakan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13"/>
          <p:cNvPicPr preferRelativeResize="0"/>
          <p:nvPr/>
        </p:nvPicPr>
        <p:blipFill rotWithShape="1">
          <a:blip r:embed="rId4">
            <a:alphaModFix/>
          </a:blip>
          <a:srcRect b="25296" l="31053" r="29349" t="15342"/>
          <a:stretch/>
        </p:blipFill>
        <p:spPr>
          <a:xfrm>
            <a:off x="1162724" y="2421855"/>
            <a:ext cx="2752020" cy="361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3"/>
          <p:cNvPicPr preferRelativeResize="0"/>
          <p:nvPr/>
        </p:nvPicPr>
        <p:blipFill rotWithShape="1">
          <a:blip r:embed="rId5">
            <a:alphaModFix/>
          </a:blip>
          <a:srcRect b="28585" l="35144" r="36070" t="36347"/>
          <a:stretch/>
        </p:blipFill>
        <p:spPr>
          <a:xfrm>
            <a:off x="3125252" y="5476354"/>
            <a:ext cx="1127501" cy="109888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3"/>
          <p:cNvSpPr/>
          <p:nvPr/>
        </p:nvSpPr>
        <p:spPr>
          <a:xfrm>
            <a:off x="4293175" y="2259881"/>
            <a:ext cx="3751788" cy="86102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tanda/label bersesuaian bagi barang yang disimpan dalam ruang tertentu / laci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3"/>
          <p:cNvPicPr preferRelativeResize="0"/>
          <p:nvPr/>
        </p:nvPicPr>
        <p:blipFill rotWithShape="1">
          <a:blip r:embed="rId6">
            <a:alphaModFix/>
          </a:blip>
          <a:srcRect b="40851" l="34706" r="35194" t="27104"/>
          <a:stretch/>
        </p:blipFill>
        <p:spPr>
          <a:xfrm>
            <a:off x="4273749" y="3460636"/>
            <a:ext cx="2549390" cy="305293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3"/>
          <p:cNvSpPr/>
          <p:nvPr/>
        </p:nvSpPr>
        <p:spPr>
          <a:xfrm>
            <a:off x="5899916" y="5822407"/>
            <a:ext cx="1682966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PERIBADI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5871243" y="5039254"/>
            <a:ext cx="1859141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DOKUMEN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5891807" y="4132495"/>
            <a:ext cx="1969755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ALAT TULIS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8198042" y="3298051"/>
            <a:ext cx="3751788" cy="633115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semua peralatan bebas daripada debu, bersih dan kemas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3"/>
          <p:cNvSpPr/>
          <p:nvPr/>
        </p:nvSpPr>
        <p:spPr>
          <a:xfrm>
            <a:off x="8213806" y="2319787"/>
            <a:ext cx="3751788" cy="80024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Mempamerkan tatacara penggunaan untuk peralatan gunasama                       (yang bersesuaian)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3"/>
          <p:cNvSpPr/>
          <p:nvPr/>
        </p:nvSpPr>
        <p:spPr>
          <a:xfrm>
            <a:off x="8229570" y="1315716"/>
            <a:ext cx="3751788" cy="800240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Mempamerkan arahan / notis bagi memastikan peralatan disusun kemas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3983308" y="1665961"/>
            <a:ext cx="209659" cy="16283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6131614" y="2038445"/>
            <a:ext cx="168977" cy="19641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3"/>
          <p:cNvSpPr/>
          <p:nvPr/>
        </p:nvSpPr>
        <p:spPr>
          <a:xfrm rot="1724800">
            <a:off x="7358734" y="3285473"/>
            <a:ext cx="920443" cy="21721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3"/>
          <p:cNvSpPr/>
          <p:nvPr/>
        </p:nvSpPr>
        <p:spPr>
          <a:xfrm>
            <a:off x="10058400" y="3132553"/>
            <a:ext cx="162839" cy="140193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3"/>
          <p:cNvSpPr/>
          <p:nvPr/>
        </p:nvSpPr>
        <p:spPr>
          <a:xfrm>
            <a:off x="10042988" y="2147504"/>
            <a:ext cx="162839" cy="140193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13"/>
          <p:cNvPicPr preferRelativeResize="0"/>
          <p:nvPr/>
        </p:nvPicPr>
        <p:blipFill rotWithShape="1">
          <a:blip r:embed="rId7">
            <a:alphaModFix/>
          </a:blip>
          <a:srcRect b="32055" l="24915" r="29057" t="27032"/>
          <a:stretch/>
        </p:blipFill>
        <p:spPr>
          <a:xfrm>
            <a:off x="8542751" y="4151697"/>
            <a:ext cx="3097094" cy="2021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KEPERLUAN UMUM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B6) PELABELAN DAN PAPAN TANDA / TANDA ARAH</a:t>
            </a:r>
            <a:endParaRPr i="1"/>
          </a:p>
        </p:txBody>
      </p:sp>
      <p:sp>
        <p:nvSpPr>
          <p:cNvPr id="300" name="Google Shape;300;p14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01" name="Google Shape;301;p14"/>
          <p:cNvSpPr/>
          <p:nvPr/>
        </p:nvSpPr>
        <p:spPr>
          <a:xfrm>
            <a:off x="1349368" y="1426919"/>
            <a:ext cx="3751788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tanda nama pegawai / kakitangan pada bilik atau kubikel yang seragam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02" name="Google Shape;3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4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4"/>
          <p:cNvSpPr/>
          <p:nvPr/>
        </p:nvSpPr>
        <p:spPr>
          <a:xfrm>
            <a:off x="1365336" y="2870649"/>
            <a:ext cx="3751788" cy="818909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label yang bersesuaian dan seragam bagi menunjukkan seksyen / unit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4"/>
          <p:cNvSpPr/>
          <p:nvPr/>
        </p:nvSpPr>
        <p:spPr>
          <a:xfrm>
            <a:off x="3056285" y="2387290"/>
            <a:ext cx="363320" cy="48335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4"/>
          <p:cNvSpPr/>
          <p:nvPr/>
        </p:nvSpPr>
        <p:spPr>
          <a:xfrm>
            <a:off x="1327758" y="4184829"/>
            <a:ext cx="3751788" cy="845741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Menggunakan papan tanda/tanda arah dengan tulisan yang sesuai, jelas dan mudah dibaca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4"/>
          <p:cNvSpPr/>
          <p:nvPr/>
        </p:nvSpPr>
        <p:spPr>
          <a:xfrm>
            <a:off x="1327758" y="5559783"/>
            <a:ext cx="3751788" cy="825315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Meletakkan papan tanda/tanda arah di kedudukan strategik dan mudah dilihat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4"/>
          <p:cNvSpPr/>
          <p:nvPr/>
        </p:nvSpPr>
        <p:spPr>
          <a:xfrm>
            <a:off x="3020186" y="3709384"/>
            <a:ext cx="363320" cy="48335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4"/>
          <p:cNvSpPr/>
          <p:nvPr/>
        </p:nvSpPr>
        <p:spPr>
          <a:xfrm>
            <a:off x="3020186" y="5043096"/>
            <a:ext cx="363320" cy="48335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p14"/>
          <p:cNvPicPr preferRelativeResize="0"/>
          <p:nvPr/>
        </p:nvPicPr>
        <p:blipFill rotWithShape="1">
          <a:blip r:embed="rId4">
            <a:alphaModFix/>
          </a:blip>
          <a:srcRect b="45023" l="37044" r="35193" t="28310"/>
          <a:stretch/>
        </p:blipFill>
        <p:spPr>
          <a:xfrm>
            <a:off x="5734003" y="1426919"/>
            <a:ext cx="2796222" cy="210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4"/>
          <p:cNvPicPr preferRelativeResize="0"/>
          <p:nvPr/>
        </p:nvPicPr>
        <p:blipFill rotWithShape="1">
          <a:blip r:embed="rId5">
            <a:alphaModFix/>
          </a:blip>
          <a:srcRect b="27305" l="15127" r="32123" t="25571"/>
          <a:stretch/>
        </p:blipFill>
        <p:spPr>
          <a:xfrm>
            <a:off x="8849865" y="1426919"/>
            <a:ext cx="2561346" cy="210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4"/>
          <p:cNvPicPr preferRelativeResize="0"/>
          <p:nvPr/>
        </p:nvPicPr>
        <p:blipFill rotWithShape="1">
          <a:blip r:embed="rId6">
            <a:alphaModFix/>
          </a:blip>
          <a:srcRect b="27122" l="40697" r="35484" t="16985"/>
          <a:stretch/>
        </p:blipFill>
        <p:spPr>
          <a:xfrm>
            <a:off x="5809427" y="3654195"/>
            <a:ext cx="1556473" cy="292196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4"/>
          <p:cNvSpPr/>
          <p:nvPr/>
        </p:nvSpPr>
        <p:spPr>
          <a:xfrm>
            <a:off x="7365900" y="5115179"/>
            <a:ext cx="2103777" cy="596689"/>
          </a:xfrm>
          <a:prstGeom prst="wedgeRoundRectCallout">
            <a:avLst>
              <a:gd fmla="val -77992" name="adj1"/>
              <a:gd fmla="val -123382" name="adj2"/>
              <a:gd fmla="val 16667" name="adj3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LABEL DI PINTU MASUK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4"/>
          <p:cNvSpPr/>
          <p:nvPr/>
        </p:nvSpPr>
        <p:spPr>
          <a:xfrm>
            <a:off x="7569647" y="3734716"/>
            <a:ext cx="1280218" cy="406784"/>
          </a:xfrm>
          <a:prstGeom prst="wedgeRoundRectCallout">
            <a:avLst>
              <a:gd fmla="val -77014" name="adj1"/>
              <a:gd fmla="val -200364" name="adj2"/>
              <a:gd fmla="val 16667" name="adj3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KUBIKAL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4"/>
          <p:cNvSpPr/>
          <p:nvPr/>
        </p:nvSpPr>
        <p:spPr>
          <a:xfrm>
            <a:off x="9173060" y="3695649"/>
            <a:ext cx="2103777" cy="445851"/>
          </a:xfrm>
          <a:prstGeom prst="wedgeRoundRectCallout">
            <a:avLst>
              <a:gd fmla="val 8937" name="adj1"/>
              <a:gd fmla="val -236742" name="adj2"/>
              <a:gd fmla="val 16667" name="adj3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BILIK PEGAWAI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5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KEPERLUAN UMUM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B7) PERHIASAN</a:t>
            </a:r>
            <a:endParaRPr i="1"/>
          </a:p>
        </p:txBody>
      </p:sp>
      <p:sp>
        <p:nvSpPr>
          <p:cNvPr id="322" name="Google Shape;322;p15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23" name="Google Shape;323;p15"/>
          <p:cNvSpPr/>
          <p:nvPr/>
        </p:nvSpPr>
        <p:spPr>
          <a:xfrm>
            <a:off x="1349368" y="1426919"/>
            <a:ext cx="3751788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perhiasan yang minimum dan selaras dengan imej korporat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24" name="Google Shape;32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5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5"/>
          <p:cNvSpPr/>
          <p:nvPr/>
        </p:nvSpPr>
        <p:spPr>
          <a:xfrm>
            <a:off x="1349368" y="3155212"/>
            <a:ext cx="3751788" cy="95818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perhiasan yang digunakan tidak berdebu dan dalam keadaan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5"/>
          <p:cNvSpPr/>
          <p:nvPr/>
        </p:nvSpPr>
        <p:spPr>
          <a:xfrm rot="5400000">
            <a:off x="2694522" y="2624474"/>
            <a:ext cx="767305" cy="2941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5"/>
          <p:cNvSpPr/>
          <p:nvPr/>
        </p:nvSpPr>
        <p:spPr>
          <a:xfrm>
            <a:off x="5915844" y="1426919"/>
            <a:ext cx="5495367" cy="98142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Tiada hiasan di atas meja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Minimum hiasan pada dinding kubikal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bersaiz A4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Bilik Pegawai hanya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ruang minimum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hiasan sahaja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5"/>
          <p:cNvSpPr/>
          <p:nvPr/>
        </p:nvSpPr>
        <p:spPr>
          <a:xfrm>
            <a:off x="5138734" y="1766170"/>
            <a:ext cx="814688" cy="388307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siti_maryam\Documents\eksa\IMG-20191024-WA0028.jpg" id="330" name="Google Shape;330;p15"/>
          <p:cNvPicPr preferRelativeResize="0"/>
          <p:nvPr/>
        </p:nvPicPr>
        <p:blipFill rotWithShape="1">
          <a:blip r:embed="rId4">
            <a:alphaModFix/>
          </a:blip>
          <a:srcRect b="13502" l="0" r="23238" t="0"/>
          <a:stretch/>
        </p:blipFill>
        <p:spPr>
          <a:xfrm>
            <a:off x="6716738" y="2954466"/>
            <a:ext cx="2702836" cy="22814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angkah" id="331" name="Google Shape;33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7531" y="2642883"/>
            <a:ext cx="2381250" cy="2371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6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KEPERLUAN UMUM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B8) KEPERLUAN UMUM</a:t>
            </a:r>
            <a:endParaRPr i="1"/>
          </a:p>
        </p:txBody>
      </p:sp>
      <p:sp>
        <p:nvSpPr>
          <p:cNvPr id="338" name="Google Shape;338;p16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39" name="Google Shape;339;p16"/>
          <p:cNvSpPr/>
          <p:nvPr/>
        </p:nvSpPr>
        <p:spPr>
          <a:xfrm>
            <a:off x="1257197" y="1450923"/>
            <a:ext cx="3335366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dan memaparkan pelan lantai di bilik/ruang gunasama yang mudah diliihat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40" name="Google Shape;34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6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6"/>
          <p:cNvSpPr/>
          <p:nvPr/>
        </p:nvSpPr>
        <p:spPr>
          <a:xfrm>
            <a:off x="4879516" y="1450923"/>
            <a:ext cx="3908500" cy="107548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dan memaparkan pelan lampu di bilik/ruang gunasama yang mudah dilihat (sekiranya melebihi dua suis)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6"/>
          <p:cNvSpPr/>
          <p:nvPr/>
        </p:nvSpPr>
        <p:spPr>
          <a:xfrm>
            <a:off x="4611638" y="1878904"/>
            <a:ext cx="314473" cy="25684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6"/>
          <p:cNvSpPr/>
          <p:nvPr/>
        </p:nvSpPr>
        <p:spPr>
          <a:xfrm>
            <a:off x="9073735" y="1450923"/>
            <a:ext cx="2837282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Memaparkan Senarai Aset Alih Kerajaan (KEW.PA-&amp;) di semua bilik/ruang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6"/>
          <p:cNvSpPr/>
          <p:nvPr/>
        </p:nvSpPr>
        <p:spPr>
          <a:xfrm>
            <a:off x="7941501" y="2822409"/>
            <a:ext cx="3969516" cy="117339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Melantik Pegawai Bertanggungjawab atau Person-in-Charge (PIC) bagi setiap ruang/ bilik gunasama berserta nombor telefon untuk dihubungi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6"/>
          <p:cNvSpPr/>
          <p:nvPr/>
        </p:nvSpPr>
        <p:spPr>
          <a:xfrm>
            <a:off x="4799528" y="2804129"/>
            <a:ext cx="2803770" cy="117339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dan memaparkan etika / tatacara penggunaan bilik gunasama dengan jelas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6"/>
          <p:cNvSpPr/>
          <p:nvPr/>
        </p:nvSpPr>
        <p:spPr>
          <a:xfrm>
            <a:off x="1231672" y="2791603"/>
            <a:ext cx="3229654" cy="117339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Merencanakan inisiatif / tindakan proaktif pembaikan sekiranya berlaku kerosakan dengan segera (jika ada)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6"/>
          <p:cNvSpPr/>
          <p:nvPr/>
        </p:nvSpPr>
        <p:spPr>
          <a:xfrm>
            <a:off x="8788016" y="1922806"/>
            <a:ext cx="314473" cy="25684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6"/>
          <p:cNvSpPr/>
          <p:nvPr/>
        </p:nvSpPr>
        <p:spPr>
          <a:xfrm>
            <a:off x="10371551" y="2424435"/>
            <a:ext cx="250520" cy="37969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6"/>
          <p:cNvSpPr/>
          <p:nvPr/>
        </p:nvSpPr>
        <p:spPr>
          <a:xfrm>
            <a:off x="7603298" y="3281982"/>
            <a:ext cx="338203" cy="25424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6"/>
          <p:cNvSpPr/>
          <p:nvPr/>
        </p:nvSpPr>
        <p:spPr>
          <a:xfrm>
            <a:off x="4461326" y="3307945"/>
            <a:ext cx="338203" cy="25424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16"/>
          <p:cNvPicPr preferRelativeResize="0"/>
          <p:nvPr/>
        </p:nvPicPr>
        <p:blipFill rotWithShape="1">
          <a:blip r:embed="rId4">
            <a:alphaModFix/>
          </a:blip>
          <a:srcRect b="46162" l="40409" r="37815" t="26647"/>
          <a:stretch/>
        </p:blipFill>
        <p:spPr>
          <a:xfrm>
            <a:off x="9008042" y="4214517"/>
            <a:ext cx="2968668" cy="1711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6"/>
          <p:cNvPicPr preferRelativeResize="0"/>
          <p:nvPr/>
        </p:nvPicPr>
        <p:blipFill rotWithShape="1">
          <a:blip r:embed="rId5">
            <a:alphaModFix/>
          </a:blip>
          <a:srcRect b="38630" l="42012" r="37239" t="23196"/>
          <a:stretch/>
        </p:blipFill>
        <p:spPr>
          <a:xfrm>
            <a:off x="3369110" y="4078535"/>
            <a:ext cx="1778696" cy="2617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6"/>
          <p:cNvPicPr preferRelativeResize="0"/>
          <p:nvPr/>
        </p:nvPicPr>
        <p:blipFill rotWithShape="1">
          <a:blip r:embed="rId6">
            <a:alphaModFix/>
          </a:blip>
          <a:srcRect b="31690" l="37044" r="35485" t="34886"/>
          <a:stretch/>
        </p:blipFill>
        <p:spPr>
          <a:xfrm>
            <a:off x="5312369" y="4078535"/>
            <a:ext cx="2183755" cy="2125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6"/>
          <p:cNvPicPr preferRelativeResize="0"/>
          <p:nvPr/>
        </p:nvPicPr>
        <p:blipFill rotWithShape="1">
          <a:blip r:embed="rId7">
            <a:alphaModFix/>
          </a:blip>
          <a:srcRect b="26574" l="37921" r="35924" t="29406"/>
          <a:stretch/>
        </p:blipFill>
        <p:spPr>
          <a:xfrm>
            <a:off x="1266112" y="4088835"/>
            <a:ext cx="1892115" cy="2547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7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RUANG KERJA</a:t>
            </a:r>
            <a:endParaRPr sz="3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B9) MEJA KERJA WARGA / KUBIKAL KERJA</a:t>
            </a:r>
            <a:endParaRPr i="1"/>
          </a:p>
        </p:txBody>
      </p:sp>
      <p:sp>
        <p:nvSpPr>
          <p:cNvPr id="362" name="Google Shape;362;p17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63" name="Google Shape;363;p17"/>
          <p:cNvSpPr/>
          <p:nvPr/>
        </p:nvSpPr>
        <p:spPr>
          <a:xfrm>
            <a:off x="2481481" y="1655255"/>
            <a:ext cx="3335366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meja kerja kemas dan peralatan disusun dengan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64" name="Google Shape;36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7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7"/>
          <p:cNvSpPr/>
          <p:nvPr/>
        </p:nvSpPr>
        <p:spPr>
          <a:xfrm>
            <a:off x="6822616" y="1655255"/>
            <a:ext cx="3908500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perhiasan yang minimum dan selaras dengan imej korporat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7"/>
          <p:cNvSpPr/>
          <p:nvPr/>
        </p:nvSpPr>
        <p:spPr>
          <a:xfrm>
            <a:off x="5827807" y="2007325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9309" y="2968311"/>
            <a:ext cx="4767907" cy="29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7"/>
          <p:cNvSpPr/>
          <p:nvPr/>
        </p:nvSpPr>
        <p:spPr>
          <a:xfrm>
            <a:off x="6791065" y="3039017"/>
            <a:ext cx="4444782" cy="2159283"/>
          </a:xfrm>
          <a:prstGeom prst="verticalScroll">
            <a:avLst>
              <a:gd fmla="val 12500" name="adj"/>
            </a:avLst>
          </a:prstGeom>
          <a:solidFill>
            <a:srgbClr val="C4E0B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  Tiada hiasan di atas meja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Minimum hiasan pada dinding kubikal bersaiz A4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8"/>
          <p:cNvSpPr/>
          <p:nvPr/>
        </p:nvSpPr>
        <p:spPr>
          <a:xfrm>
            <a:off x="7152362" y="1996410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8"/>
          <p:cNvSpPr/>
          <p:nvPr/>
        </p:nvSpPr>
        <p:spPr>
          <a:xfrm>
            <a:off x="4363444" y="1996410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RUANG KERJA</a:t>
            </a:r>
            <a:endParaRPr sz="3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B10) BILIK PEGAWAI</a:t>
            </a:r>
            <a:endParaRPr i="1"/>
          </a:p>
        </p:txBody>
      </p:sp>
      <p:sp>
        <p:nvSpPr>
          <p:cNvPr id="378" name="Google Shape;378;p18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79" name="Google Shape;379;p18"/>
          <p:cNvSpPr/>
          <p:nvPr/>
        </p:nvSpPr>
        <p:spPr>
          <a:xfrm>
            <a:off x="1127342" y="1655255"/>
            <a:ext cx="3335366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meja kerja kemas dan peralatan disusun dengan baik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80" name="Google Shape;38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8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/>
          <p:nvPr/>
        </p:nvSpPr>
        <p:spPr>
          <a:xfrm>
            <a:off x="5345691" y="1655254"/>
            <a:ext cx="2007087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susunan perabot kemas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8"/>
          <p:cNvSpPr/>
          <p:nvPr/>
        </p:nvSpPr>
        <p:spPr>
          <a:xfrm>
            <a:off x="7981797" y="3181207"/>
            <a:ext cx="3729422" cy="1454838"/>
          </a:xfrm>
          <a:prstGeom prst="verticalScroll">
            <a:avLst>
              <a:gd fmla="val 12500" name="adj"/>
            </a:avLst>
          </a:prstGeom>
          <a:solidFill>
            <a:srgbClr val="C4E0B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   Tiada hiasan di atas meja kerja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Hanya 1 ruang minimum hiasan sahaja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8"/>
          <p:cNvSpPr/>
          <p:nvPr/>
        </p:nvSpPr>
        <p:spPr>
          <a:xfrm>
            <a:off x="8147135" y="1655254"/>
            <a:ext cx="3113764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perhiasan yang minimum dan selaras dengan imej korporat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MOH1\Desktop\19f40bc0-463b-4c6f-9e4c-682d7a70c9da.jpg" id="385" name="Google Shape;38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7342" y="3181207"/>
            <a:ext cx="3065521" cy="243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67129" y="3181207"/>
            <a:ext cx="3389408" cy="1946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"/>
          <p:cNvSpPr/>
          <p:nvPr/>
        </p:nvSpPr>
        <p:spPr>
          <a:xfrm>
            <a:off x="10208712" y="2303090"/>
            <a:ext cx="275573" cy="97434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9"/>
          <p:cNvSpPr/>
          <p:nvPr/>
        </p:nvSpPr>
        <p:spPr>
          <a:xfrm>
            <a:off x="2903746" y="4440418"/>
            <a:ext cx="275573" cy="97434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9"/>
          <p:cNvSpPr/>
          <p:nvPr/>
        </p:nvSpPr>
        <p:spPr>
          <a:xfrm>
            <a:off x="7756327" y="2016035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9"/>
          <p:cNvSpPr/>
          <p:nvPr/>
        </p:nvSpPr>
        <p:spPr>
          <a:xfrm>
            <a:off x="4363444" y="1996410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9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RUANG KERJA</a:t>
            </a:r>
            <a:endParaRPr sz="3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B11) STOR PERALATAN PEJABAT</a:t>
            </a:r>
            <a:endParaRPr i="1"/>
          </a:p>
        </p:txBody>
      </p:sp>
      <p:sp>
        <p:nvSpPr>
          <p:cNvPr id="397" name="Google Shape;397;p19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98" name="Google Shape;398;p19"/>
          <p:cNvSpPr/>
          <p:nvPr/>
        </p:nvSpPr>
        <p:spPr>
          <a:xfrm>
            <a:off x="1127342" y="1655255"/>
            <a:ext cx="3335366" cy="135452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stor memenuhi kriteria berikut :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Bersih;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Tidak berdebu; 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Susunan kemas dan teratur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399" name="Google Shape;39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9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9"/>
          <p:cNvSpPr/>
          <p:nvPr/>
        </p:nvSpPr>
        <p:spPr>
          <a:xfrm>
            <a:off x="5345691" y="1655253"/>
            <a:ext cx="2636106" cy="1354525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sisten rekod inventori yang jelas dan teratur bagi memudahkan capaian barangan dengan cepat dan pantas.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9"/>
          <p:cNvSpPr/>
          <p:nvPr/>
        </p:nvSpPr>
        <p:spPr>
          <a:xfrm>
            <a:off x="8748382" y="1655254"/>
            <a:ext cx="3113764" cy="96098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label pada setiap ruang letak barang/bahan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9"/>
          <p:cNvSpPr/>
          <p:nvPr/>
        </p:nvSpPr>
        <p:spPr>
          <a:xfrm>
            <a:off x="8748382" y="3277434"/>
            <a:ext cx="3113764" cy="1282041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etika penggunaan dan peraturan pengambilan barangan dari stor untuk dipatuhi warga kerja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9"/>
          <p:cNvSpPr/>
          <p:nvPr/>
        </p:nvSpPr>
        <p:spPr>
          <a:xfrm>
            <a:off x="5120223" y="3498349"/>
            <a:ext cx="3113764" cy="99427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kad inventori stok dengan maklumat yang sentiasa dikemaskini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9"/>
          <p:cNvSpPr/>
          <p:nvPr/>
        </p:nvSpPr>
        <p:spPr>
          <a:xfrm>
            <a:off x="1477237" y="3498348"/>
            <a:ext cx="3113764" cy="99427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tiada bahan / peralatan yang tidak diperlukan turut disimpan di dalam stor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9"/>
          <p:cNvSpPr/>
          <p:nvPr/>
        </p:nvSpPr>
        <p:spPr>
          <a:xfrm>
            <a:off x="1477237" y="5414762"/>
            <a:ext cx="3113764" cy="994276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penanda aras minima barang dalam stor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9"/>
          <p:cNvSpPr/>
          <p:nvPr/>
        </p:nvSpPr>
        <p:spPr>
          <a:xfrm>
            <a:off x="8233987" y="4156448"/>
            <a:ext cx="514395" cy="30281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9"/>
          <p:cNvSpPr/>
          <p:nvPr/>
        </p:nvSpPr>
        <p:spPr>
          <a:xfrm>
            <a:off x="4603632" y="4145471"/>
            <a:ext cx="514395" cy="30281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9" name="Google Shape;40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0436" y="4597052"/>
            <a:ext cx="2570127" cy="2130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851225" y="34224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KOMPONEN GENERIK – </a:t>
            </a:r>
            <a:r>
              <a:rPr b="1" lang="en-US"/>
              <a:t>KOMPONEN A</a:t>
            </a:r>
            <a:endParaRPr b="1"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1252602" y="1825625"/>
            <a:ext cx="941957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A1) DASAR / POLISI EKSA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A2) JAWATANKUASA PELAKSANA EKSA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A3) PENGLIBATAN PENGURUSAN ATASAN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A4) PENILAIAN KENDIRI (</a:t>
            </a:r>
            <a:r>
              <a:rPr i="1" lang="en-US"/>
              <a:t>SELF ASSESSMENT</a:t>
            </a:r>
            <a:r>
              <a:rPr lang="en-US"/>
              <a:t>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A5) PENGIKTIRAFAN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A6) PEMBUDAYAAN KREATIVITI DAN INOVASI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A7) TINDAKAN PENJIMATAN / </a:t>
            </a:r>
            <a:r>
              <a:rPr i="1" lang="en-US"/>
              <a:t>GO GREEN</a:t>
            </a:r>
            <a:endParaRPr i="1"/>
          </a:p>
        </p:txBody>
      </p:sp>
      <p:pic>
        <p:nvPicPr>
          <p:cNvPr descr="Image result for go green" id="96" name="Google Shape;96;p2"/>
          <p:cNvPicPr preferRelativeResize="0"/>
          <p:nvPr/>
        </p:nvPicPr>
        <p:blipFill rotWithShape="1">
          <a:blip r:embed="rId3">
            <a:alphaModFix/>
          </a:blip>
          <a:srcRect b="22545" l="12604" r="10607" t="13579"/>
          <a:stretch/>
        </p:blipFill>
        <p:spPr>
          <a:xfrm>
            <a:off x="8798707" y="3843946"/>
            <a:ext cx="3063439" cy="24679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meeting clipart" id="97" name="Google Shape;97;p2"/>
          <p:cNvPicPr preferRelativeResize="0"/>
          <p:nvPr/>
        </p:nvPicPr>
        <p:blipFill rotWithShape="1">
          <a:blip r:embed="rId4">
            <a:alphaModFix/>
          </a:blip>
          <a:srcRect b="0" l="16689" r="16557" t="5128"/>
          <a:stretch/>
        </p:blipFill>
        <p:spPr>
          <a:xfrm>
            <a:off x="9507256" y="1720415"/>
            <a:ext cx="1859569" cy="16878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eksa" id="98" name="Google Shape;9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i="0" sz="16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0"/>
          <p:cNvSpPr/>
          <p:nvPr/>
        </p:nvSpPr>
        <p:spPr>
          <a:xfrm>
            <a:off x="8235815" y="3651418"/>
            <a:ext cx="514395" cy="30281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0"/>
          <p:cNvSpPr/>
          <p:nvPr/>
        </p:nvSpPr>
        <p:spPr>
          <a:xfrm>
            <a:off x="10208712" y="2440876"/>
            <a:ext cx="275573" cy="97434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20"/>
          <p:cNvSpPr/>
          <p:nvPr/>
        </p:nvSpPr>
        <p:spPr>
          <a:xfrm>
            <a:off x="7756327" y="2016035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0"/>
          <p:cNvSpPr/>
          <p:nvPr/>
        </p:nvSpPr>
        <p:spPr>
          <a:xfrm>
            <a:off x="4363444" y="1996410"/>
            <a:ext cx="994773" cy="27867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20"/>
          <p:cNvSpPr txBox="1"/>
          <p:nvPr>
            <p:ph idx="1" type="body"/>
          </p:nvPr>
        </p:nvSpPr>
        <p:spPr>
          <a:xfrm>
            <a:off x="1127342" y="200416"/>
            <a:ext cx="10784910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RUANG TEMPAT KERJA / PEJABAT</a:t>
            </a:r>
            <a:r>
              <a:rPr lang="en-US" sz="3600"/>
              <a:t>: RUANG KERJA</a:t>
            </a:r>
            <a:endParaRPr sz="3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B12) BILIK FAIL</a:t>
            </a:r>
            <a:endParaRPr i="1"/>
          </a:p>
        </p:txBody>
      </p:sp>
      <p:sp>
        <p:nvSpPr>
          <p:cNvPr id="420" name="Google Shape;420;p20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421" name="Google Shape;421;p20"/>
          <p:cNvSpPr/>
          <p:nvPr/>
        </p:nvSpPr>
        <p:spPr>
          <a:xfrm>
            <a:off x="1127342" y="1465545"/>
            <a:ext cx="3335366" cy="1691014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bilik fail memenuhi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kriteria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berikut :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Bersih;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Tidak berdebu; 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Tersusun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Kemas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422" name="Google Shape;4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20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20"/>
          <p:cNvSpPr/>
          <p:nvPr/>
        </p:nvSpPr>
        <p:spPr>
          <a:xfrm>
            <a:off x="5345691" y="1655253"/>
            <a:ext cx="2636106" cy="1354525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peralatan, kabinet dan rak berada dalam keadaan teratur, baik dan kemas.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0"/>
          <p:cNvSpPr/>
          <p:nvPr/>
        </p:nvSpPr>
        <p:spPr>
          <a:xfrm>
            <a:off x="8748382" y="1152395"/>
            <a:ext cx="3113764" cy="1463845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fail disusun kemas dengan teknik susunan yang berkesan bagi memudahkan caria/capaian dalam tempoh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 saat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0"/>
          <p:cNvSpPr/>
          <p:nvPr/>
        </p:nvSpPr>
        <p:spPr>
          <a:xfrm>
            <a:off x="8752038" y="3439980"/>
            <a:ext cx="3113764" cy="658099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senarai indeks dan nombor fail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0"/>
          <p:cNvSpPr/>
          <p:nvPr/>
        </p:nvSpPr>
        <p:spPr>
          <a:xfrm>
            <a:off x="5107697" y="3423193"/>
            <a:ext cx="3113764" cy="174723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label yang jelas dan mudah dilihat pada setiap fail/dokumen yang mengandungi :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Tajuk fail</a:t>
            </a:r>
            <a:endParaRPr/>
          </a:p>
          <a:p>
            <a:pPr indent="-400050" lvl="0" marL="4000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romanLcPeriod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Nombor susunan fail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0"/>
          <p:cNvSpPr/>
          <p:nvPr/>
        </p:nvSpPr>
        <p:spPr>
          <a:xfrm>
            <a:off x="1464711" y="3423192"/>
            <a:ext cx="3113764" cy="1198912"/>
          </a:xfrm>
          <a:prstGeom prst="rect">
            <a:avLst/>
          </a:prstGeom>
          <a:solidFill>
            <a:srgbClr val="00B0F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sistem kawalan dan pergerakan fail untuk semua kategori fail aktif/fail tidak aktif/fai l tutup.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0"/>
          <p:cNvSpPr/>
          <p:nvPr/>
        </p:nvSpPr>
        <p:spPr>
          <a:xfrm>
            <a:off x="4591106" y="3682009"/>
            <a:ext cx="514395" cy="302818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User\Desktop\EKSA\IMG_0735.JPG" id="430" name="Google Shape;43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16905" y="4772746"/>
            <a:ext cx="1564289" cy="1803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1"/>
          <p:cNvSpPr/>
          <p:nvPr/>
        </p:nvSpPr>
        <p:spPr>
          <a:xfrm>
            <a:off x="1528175" y="263047"/>
            <a:ext cx="9093896" cy="1866378"/>
          </a:xfrm>
          <a:prstGeom prst="wave">
            <a:avLst>
              <a:gd fmla="val 12500" name="adj1"/>
              <a:gd fmla="val 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BILIK PEGAWAI / KUBIKAL</a:t>
            </a:r>
            <a:endParaRPr sz="5400">
              <a:solidFill>
                <a:schemeClr val="lt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2"/>
          <p:cNvSpPr txBox="1"/>
          <p:nvPr>
            <p:ph type="title"/>
          </p:nvPr>
        </p:nvSpPr>
        <p:spPr>
          <a:xfrm>
            <a:off x="838200" y="4402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WALLPAPER / SCREEN SAVER</a:t>
            </a:r>
            <a:br>
              <a:rPr lang="en-US">
                <a:latin typeface="Overlock"/>
                <a:ea typeface="Overlock"/>
                <a:cs typeface="Overlock"/>
                <a:sym typeface="Overlock"/>
              </a:rPr>
            </a:br>
            <a:r>
              <a:rPr lang="en-US">
                <a:latin typeface="Overlock"/>
                <a:ea typeface="Overlock"/>
                <a:cs typeface="Overlock"/>
                <a:sym typeface="Overlock"/>
              </a:rPr>
              <a:t>KOMPUTER DAN LAPTOP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441" name="Google Shape;44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2367" y="1859789"/>
            <a:ext cx="4016678" cy="301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2"/>
          <p:cNvPicPr preferRelativeResize="0"/>
          <p:nvPr/>
        </p:nvPicPr>
        <p:blipFill rotWithShape="1">
          <a:blip r:embed="rId4">
            <a:alphaModFix/>
          </a:blip>
          <a:srcRect b="0" l="9867" r="10272" t="0"/>
          <a:stretch/>
        </p:blipFill>
        <p:spPr>
          <a:xfrm>
            <a:off x="6681364" y="1765844"/>
            <a:ext cx="2875995" cy="2880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2"/>
          <p:cNvPicPr preferRelativeResize="0"/>
          <p:nvPr/>
        </p:nvPicPr>
        <p:blipFill rotWithShape="1">
          <a:blip r:embed="rId5">
            <a:alphaModFix/>
          </a:blip>
          <a:srcRect b="19572" l="19349" r="24010" t="18941"/>
          <a:stretch/>
        </p:blipFill>
        <p:spPr>
          <a:xfrm>
            <a:off x="8868427" y="4316290"/>
            <a:ext cx="2915207" cy="226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2"/>
          <p:cNvPicPr preferRelativeResize="0"/>
          <p:nvPr/>
        </p:nvPicPr>
        <p:blipFill rotWithShape="1">
          <a:blip r:embed="rId6">
            <a:alphaModFix/>
          </a:blip>
          <a:srcRect b="18395" l="16084" r="19346" t="15737"/>
          <a:stretch/>
        </p:blipFill>
        <p:spPr>
          <a:xfrm>
            <a:off x="474245" y="4241134"/>
            <a:ext cx="3091606" cy="2263601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2"/>
          <p:cNvSpPr/>
          <p:nvPr/>
        </p:nvSpPr>
        <p:spPr>
          <a:xfrm>
            <a:off x="3477352" y="5003050"/>
            <a:ext cx="2275562" cy="89008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WALLPAPER</a:t>
            </a:r>
            <a:endParaRPr b="1" sz="1800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446" name="Google Shape;446;p22"/>
          <p:cNvSpPr/>
          <p:nvPr/>
        </p:nvSpPr>
        <p:spPr>
          <a:xfrm>
            <a:off x="6568959" y="4985359"/>
            <a:ext cx="2374626" cy="83924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SCREEN SAVER</a:t>
            </a:r>
            <a:endParaRPr b="1"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3"/>
          <p:cNvSpPr txBox="1"/>
          <p:nvPr>
            <p:ph type="title"/>
          </p:nvPr>
        </p:nvSpPr>
        <p:spPr>
          <a:xfrm>
            <a:off x="838200" y="277444"/>
            <a:ext cx="10515600" cy="919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PEDASTAL DRAWER 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452" name="Google Shape;452;p23"/>
          <p:cNvPicPr preferRelativeResize="0"/>
          <p:nvPr/>
        </p:nvPicPr>
        <p:blipFill rotWithShape="1">
          <a:blip r:embed="rId3">
            <a:alphaModFix/>
          </a:blip>
          <a:srcRect b="40851" l="34706" r="35194" t="27104"/>
          <a:stretch/>
        </p:blipFill>
        <p:spPr>
          <a:xfrm>
            <a:off x="633309" y="1286776"/>
            <a:ext cx="3334534" cy="3569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3"/>
          <p:cNvPicPr preferRelativeResize="0"/>
          <p:nvPr/>
        </p:nvPicPr>
        <p:blipFill rotWithShape="1">
          <a:blip r:embed="rId4">
            <a:alphaModFix/>
          </a:blip>
          <a:srcRect b="26940" l="30469" r="30372" t="14794"/>
          <a:stretch/>
        </p:blipFill>
        <p:spPr>
          <a:xfrm>
            <a:off x="4414266" y="1177447"/>
            <a:ext cx="2842521" cy="361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3"/>
          <p:cNvPicPr preferRelativeResize="0"/>
          <p:nvPr/>
        </p:nvPicPr>
        <p:blipFill rotWithShape="1">
          <a:blip r:embed="rId5">
            <a:alphaModFix/>
          </a:blip>
          <a:srcRect b="25296" l="31053" r="29349" t="15342"/>
          <a:stretch/>
        </p:blipFill>
        <p:spPr>
          <a:xfrm>
            <a:off x="7703210" y="1177447"/>
            <a:ext cx="3015709" cy="361662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3"/>
          <p:cNvSpPr/>
          <p:nvPr/>
        </p:nvSpPr>
        <p:spPr>
          <a:xfrm>
            <a:off x="2999314" y="4134389"/>
            <a:ext cx="2141950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PERIBADI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23"/>
          <p:cNvSpPr/>
          <p:nvPr/>
        </p:nvSpPr>
        <p:spPr>
          <a:xfrm>
            <a:off x="3000581" y="3212926"/>
            <a:ext cx="2141950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DOKUMEN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3"/>
          <p:cNvSpPr/>
          <p:nvPr/>
        </p:nvSpPr>
        <p:spPr>
          <a:xfrm>
            <a:off x="2999314" y="1991146"/>
            <a:ext cx="2141950" cy="432147"/>
          </a:xfrm>
          <a:prstGeom prst="lef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ALAT TULIS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23"/>
          <p:cNvSpPr txBox="1"/>
          <p:nvPr/>
        </p:nvSpPr>
        <p:spPr>
          <a:xfrm>
            <a:off x="989555" y="5009075"/>
            <a:ext cx="998324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- HENDAKLAH DILABEL (ALAT TULIS / DOKUMEN / PERIBADI)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- SUSUN ATUR DI DALAM LACI HENDAKLAH KEMAS DAN TERATUR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  MENGIKUT KATEGORI ALAT TULIS  / DOKUMEN / BARANG PERIBADI</a:t>
            </a:r>
            <a:endParaRPr sz="24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4"/>
          <p:cNvSpPr txBox="1"/>
          <p:nvPr>
            <p:ph type="title"/>
          </p:nvPr>
        </p:nvSpPr>
        <p:spPr>
          <a:xfrm>
            <a:off x="838200" y="365125"/>
            <a:ext cx="10515600" cy="21025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PENDAWAIAN DAN PLUG</a:t>
            </a:r>
            <a:br>
              <a:rPr lang="en-US">
                <a:latin typeface="Overlock"/>
                <a:ea typeface="Overlock"/>
                <a:cs typeface="Overlock"/>
                <a:sym typeface="Overlock"/>
              </a:rPr>
            </a:br>
            <a:r>
              <a:rPr lang="en-US">
                <a:latin typeface="Overlock"/>
                <a:ea typeface="Overlock"/>
                <a:cs typeface="Overlock"/>
                <a:sym typeface="Overlock"/>
              </a:rPr>
              <a:t>- PERLU DILABEL</a:t>
            </a:r>
            <a:br>
              <a:rPr lang="en-US">
                <a:latin typeface="Overlock"/>
                <a:ea typeface="Overlock"/>
                <a:cs typeface="Overlock"/>
                <a:sym typeface="Overlock"/>
              </a:rPr>
            </a:br>
            <a:r>
              <a:rPr lang="en-US">
                <a:latin typeface="Overlock"/>
                <a:ea typeface="Overlock"/>
                <a:cs typeface="Overlock"/>
                <a:sym typeface="Overlock"/>
              </a:rPr>
              <a:t>- KEKEMASAN WAYAR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5"/>
          <p:cNvSpPr txBox="1"/>
          <p:nvPr>
            <p:ph type="title"/>
          </p:nvPr>
        </p:nvSpPr>
        <p:spPr>
          <a:xfrm>
            <a:off x="838200" y="365125"/>
            <a:ext cx="10515600" cy="21025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TANDA NAMA</a:t>
            </a:r>
            <a:br>
              <a:rPr lang="en-US">
                <a:latin typeface="Overlock"/>
                <a:ea typeface="Overlock"/>
                <a:cs typeface="Overlock"/>
                <a:sym typeface="Overlock"/>
              </a:rPr>
            </a:br>
            <a:r>
              <a:rPr lang="en-US" sz="3200">
                <a:latin typeface="Overlock"/>
                <a:ea typeface="Overlock"/>
                <a:cs typeface="Overlock"/>
                <a:sym typeface="Overlock"/>
              </a:rPr>
              <a:t>-</a:t>
            </a:r>
            <a:endParaRPr sz="3200"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469" name="Google Shape;469;p25"/>
          <p:cNvPicPr preferRelativeResize="0"/>
          <p:nvPr/>
        </p:nvPicPr>
        <p:blipFill rotWithShape="1">
          <a:blip r:embed="rId3">
            <a:alphaModFix/>
          </a:blip>
          <a:srcRect b="57443" l="27107" r="28461" t="26119"/>
          <a:stretch/>
        </p:blipFill>
        <p:spPr>
          <a:xfrm>
            <a:off x="1089763" y="3144031"/>
            <a:ext cx="4271377" cy="1878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5"/>
          <p:cNvPicPr preferRelativeResize="0"/>
          <p:nvPr/>
        </p:nvPicPr>
        <p:blipFill rotWithShape="1">
          <a:blip r:embed="rId3">
            <a:alphaModFix/>
          </a:blip>
          <a:srcRect b="26758" l="32076" r="41038" t="50044"/>
          <a:stretch/>
        </p:blipFill>
        <p:spPr>
          <a:xfrm>
            <a:off x="6601217" y="3144033"/>
            <a:ext cx="3068876" cy="1878904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5"/>
          <p:cNvSpPr/>
          <p:nvPr/>
        </p:nvSpPr>
        <p:spPr>
          <a:xfrm>
            <a:off x="1519825" y="2622960"/>
            <a:ext cx="332774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TANDA NAMA RASMI</a:t>
            </a:r>
            <a:b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25"/>
          <p:cNvSpPr/>
          <p:nvPr/>
        </p:nvSpPr>
        <p:spPr>
          <a:xfrm>
            <a:off x="5739651" y="2574999"/>
            <a:ext cx="4790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TANDA PERGERAKAN PEGAWAI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6"/>
          <p:cNvSpPr/>
          <p:nvPr/>
        </p:nvSpPr>
        <p:spPr>
          <a:xfrm>
            <a:off x="1528175" y="263047"/>
            <a:ext cx="9093896" cy="1866378"/>
          </a:xfrm>
          <a:prstGeom prst="wave">
            <a:avLst>
              <a:gd fmla="val 12500" name="adj1"/>
              <a:gd fmla="val 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RUANG GUNASAMA</a:t>
            </a:r>
            <a:endParaRPr sz="5400">
              <a:solidFill>
                <a:schemeClr val="lt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LABEL DI PINTU UTAMA</a:t>
            </a:r>
            <a:endParaRPr/>
          </a:p>
        </p:txBody>
      </p:sp>
      <p:pic>
        <p:nvPicPr>
          <p:cNvPr id="483" name="Google Shape;483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7673" l="29351" r="36795" t="26268"/>
          <a:stretch/>
        </p:blipFill>
        <p:spPr>
          <a:xfrm>
            <a:off x="1590805" y="2129425"/>
            <a:ext cx="1841327" cy="200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27"/>
          <p:cNvPicPr preferRelativeResize="0"/>
          <p:nvPr/>
        </p:nvPicPr>
        <p:blipFill rotWithShape="1">
          <a:blip r:embed="rId4">
            <a:alphaModFix/>
          </a:blip>
          <a:srcRect b="31141" l="37629" r="37531" t="26119"/>
          <a:stretch/>
        </p:blipFill>
        <p:spPr>
          <a:xfrm>
            <a:off x="4332963" y="3795713"/>
            <a:ext cx="2129425" cy="2931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7"/>
          <p:cNvPicPr preferRelativeResize="0"/>
          <p:nvPr/>
        </p:nvPicPr>
        <p:blipFill rotWithShape="1">
          <a:blip r:embed="rId5">
            <a:alphaModFix/>
          </a:blip>
          <a:srcRect b="24017" l="35291" r="38554" t="31965"/>
          <a:stretch/>
        </p:blipFill>
        <p:spPr>
          <a:xfrm>
            <a:off x="4332963" y="1690688"/>
            <a:ext cx="2242158" cy="3018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verlock"/>
              <a:buNone/>
            </a:pPr>
            <a:r>
              <a:rPr lang="en-US">
                <a:latin typeface="Overlock"/>
                <a:ea typeface="Overlock"/>
                <a:cs typeface="Overlock"/>
                <a:sym typeface="Overlock"/>
              </a:rPr>
              <a:t>6.4  LAMPU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491" name="Google Shape;491;p28"/>
          <p:cNvPicPr preferRelativeResize="0"/>
          <p:nvPr/>
        </p:nvPicPr>
        <p:blipFill rotWithShape="1">
          <a:blip r:embed="rId3">
            <a:alphaModFix/>
          </a:blip>
          <a:srcRect b="31141" l="37629" r="41595" t="26119"/>
          <a:stretch/>
        </p:blipFill>
        <p:spPr>
          <a:xfrm>
            <a:off x="551147" y="2192382"/>
            <a:ext cx="2880986" cy="3995476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28"/>
          <p:cNvSpPr txBox="1"/>
          <p:nvPr/>
        </p:nvSpPr>
        <p:spPr>
          <a:xfrm>
            <a:off x="3494763" y="2192382"/>
            <a:ext cx="8292229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PERLU ADA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-"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LABEL PENJIMATAN ELEKTRIK (GO GREEN) DI SEMUA SUIS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    LAMPU (BILIK PEGAWAI / RUANG KERJA / RUANG GUNASAMA)</a:t>
            </a:r>
            <a:endParaRPr sz="2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-    PELAN LANTAI LAMPU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-"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LABEL SUIS LAMPU HENDAKLAH DILABEL DENGAN BETUL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-"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LAMPU “KELUAR” KECEMASAN HENDAKLAH BERFUNGSI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-"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REKOD ADUAN KEROSAKAN (JIKA ADA)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-"/>
            </a:pPr>
            <a:r>
              <a:rPr lang="en-US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SEMUA LABEL HENDAKLAH MENGGUNAKAN KERTAS WARNA  OREN</a:t>
            </a:r>
            <a:endParaRPr/>
          </a:p>
          <a:p>
            <a:pPr indent="-158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A1) DASAR / POLISI EKSA</a:t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b="0" i="0" sz="4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1390388" y="1327760"/>
            <a:ext cx="2755726" cy="8141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Garis Panduan selaras dengan Dasar EKSA agensi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4181" l="2381" r="5158" t="5475"/>
          <a:stretch/>
        </p:blipFill>
        <p:spPr>
          <a:xfrm>
            <a:off x="1252603" y="2300902"/>
            <a:ext cx="3081402" cy="194542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/>
          <p:nvPr/>
        </p:nvSpPr>
        <p:spPr>
          <a:xfrm>
            <a:off x="4523981" y="1327760"/>
            <a:ext cx="3442571" cy="8141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Menyebar Dasar dan Garis Panduan EKSA serta memastikan semua warga kerja memahaminya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8344421" y="1327760"/>
            <a:ext cx="3442571" cy="8141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Amalan EKSA diamal dan dipatuhi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8279701" y="2493144"/>
            <a:ext cx="3442571" cy="1638821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dokumentasi berkaitan pelaksanaan EKSA teratur dan dikemaskini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Minit mesyuarat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Surat Lantikan JK</a:t>
            </a:r>
            <a:endParaRPr/>
          </a:p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Laporan aktiviti JK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4523981" y="2493145"/>
            <a:ext cx="3442571" cy="1638821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Mewujudkan keseragaman pelaksanaan EKSA pada keseluruhan agensi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4171167" y="4474459"/>
            <a:ext cx="5013545" cy="1888763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dan memaparkan SUDUT EKSA (maya / fizikal) dan mengandungi perkara berikut : Dasar EKSA agensi /  Carta organisasi / Gambar aktiviti SEBELUM &amp; SELEPAS / Pelan Lantai / Carta Perbatuan semasa / Informasi / hebahan / Tarikh kemaskini sudut EKSA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lated image" id="113" name="Google Shape;113;p3"/>
          <p:cNvPicPr preferRelativeResize="0"/>
          <p:nvPr/>
        </p:nvPicPr>
        <p:blipFill rotWithShape="1">
          <a:blip r:embed="rId4">
            <a:alphaModFix/>
          </a:blip>
          <a:srcRect b="8782" l="4583" r="4015" t="20291"/>
          <a:stretch/>
        </p:blipFill>
        <p:spPr>
          <a:xfrm>
            <a:off x="10466542" y="215462"/>
            <a:ext cx="1252602" cy="93670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/>
          <p:nvPr/>
        </p:nvSpPr>
        <p:spPr>
          <a:xfrm>
            <a:off x="9573018" y="4483157"/>
            <a:ext cx="2146126" cy="188006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Memastikan maklumat dan bahan yang dipaparkan sentiasa dikemaskini dan dalam keadaan baik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4174302" y="1590806"/>
            <a:ext cx="349679" cy="3006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7994740" y="1615858"/>
            <a:ext cx="349679" cy="3006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9210811" y="5180845"/>
            <a:ext cx="349679" cy="3006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 flipH="1">
            <a:off x="9983243" y="2141952"/>
            <a:ext cx="325677" cy="35119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 flipH="1">
            <a:off x="6082427" y="4129760"/>
            <a:ext cx="325677" cy="35119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7994740" y="3175348"/>
            <a:ext cx="272433" cy="28183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3"/>
          <p:cNvPicPr preferRelativeResize="0"/>
          <p:nvPr/>
        </p:nvPicPr>
        <p:blipFill rotWithShape="1">
          <a:blip r:embed="rId5">
            <a:alphaModFix/>
          </a:blip>
          <a:srcRect b="35708" l="9574" r="9915" t="20639"/>
          <a:stretch/>
        </p:blipFill>
        <p:spPr>
          <a:xfrm>
            <a:off x="1114815" y="4389385"/>
            <a:ext cx="2966587" cy="144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/>
          <p:nvPr/>
        </p:nvSpPr>
        <p:spPr>
          <a:xfrm>
            <a:off x="1014611" y="5830864"/>
            <a:ext cx="30667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http://perancangan.moh.gov.my/maya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123" name="Google Shape;123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A2) JAWATANKUASA PELAKSANA EKSA</a:t>
            </a:r>
            <a:endParaRPr/>
          </a:p>
        </p:txBody>
      </p:sp>
      <p:sp>
        <p:nvSpPr>
          <p:cNvPr id="130" name="Google Shape;130;p4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1340282" y="1352812"/>
            <a:ext cx="3620026" cy="167848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Membentuk dan melantik Jawatankuasa Pelaksana  EKSA sekurang-kurangnya tiga (3) JK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Jawatankuasa Latihan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Jawatankuasa Promosi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Jawatankuasa Audit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5010410" y="3195031"/>
            <a:ext cx="2580363" cy="1371489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Melantik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fasilitator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terlatih sebagai pakar rujuk pelaksanaan Ekosistem EKSA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6142973" y="4808834"/>
            <a:ext cx="5656547" cy="1553494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Merancang dan melaksana program / aktiviti EKSA secara berkala seperti berikut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 dan mengemaskini carta perbatuan aktiviti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Menyebar maklumat latihan, promosi dan audit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 program pengayaan ilmu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3632547" y="2232008"/>
            <a:ext cx="2755726" cy="1866378"/>
          </a:xfrm>
          <a:custGeom>
            <a:rect b="b" l="l" r="r" t="t"/>
            <a:pathLst>
              <a:path extrusionOk="0" h="120000" w="120000">
                <a:moveTo>
                  <a:pt x="58240" y="7527"/>
                </a:moveTo>
                <a:lnTo>
                  <a:pt x="58240" y="7527"/>
                </a:lnTo>
                <a:cubicBezTo>
                  <a:pt x="80241" y="6853"/>
                  <a:pt x="100537" y="18800"/>
                  <a:pt x="109810" y="37884"/>
                </a:cubicBezTo>
                <a:lnTo>
                  <a:pt x="113565" y="37884"/>
                </a:lnTo>
                <a:lnTo>
                  <a:pt x="109841" y="60000"/>
                </a:lnTo>
                <a:lnTo>
                  <a:pt x="93247" y="37884"/>
                </a:lnTo>
                <a:lnTo>
                  <a:pt x="96148" y="37884"/>
                </a:lnTo>
                <a:cubicBezTo>
                  <a:pt x="87459" y="27916"/>
                  <a:pt x="73471" y="22168"/>
                  <a:pt x="58743" y="22515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6263013" y="3876805"/>
            <a:ext cx="2755726" cy="1866378"/>
          </a:xfrm>
          <a:custGeom>
            <a:rect b="b" l="l" r="r" t="t"/>
            <a:pathLst>
              <a:path extrusionOk="0" h="120000" w="120000">
                <a:moveTo>
                  <a:pt x="58240" y="7527"/>
                </a:moveTo>
                <a:lnTo>
                  <a:pt x="58240" y="7527"/>
                </a:lnTo>
                <a:cubicBezTo>
                  <a:pt x="80241" y="6853"/>
                  <a:pt x="100537" y="18800"/>
                  <a:pt x="109810" y="37884"/>
                </a:cubicBezTo>
                <a:lnTo>
                  <a:pt x="113565" y="37884"/>
                </a:lnTo>
                <a:lnTo>
                  <a:pt x="109841" y="60000"/>
                </a:lnTo>
                <a:lnTo>
                  <a:pt x="93247" y="37884"/>
                </a:lnTo>
                <a:lnTo>
                  <a:pt x="96148" y="37884"/>
                </a:lnTo>
                <a:cubicBezTo>
                  <a:pt x="87459" y="27916"/>
                  <a:pt x="73471" y="22168"/>
                  <a:pt x="58743" y="22515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4"/>
          <p:cNvPicPr preferRelativeResize="0"/>
          <p:nvPr/>
        </p:nvPicPr>
        <p:blipFill rotWithShape="1">
          <a:blip r:embed="rId3">
            <a:alphaModFix/>
          </a:blip>
          <a:srcRect b="8310" l="48734" r="6992" t="16257"/>
          <a:stretch/>
        </p:blipFill>
        <p:spPr>
          <a:xfrm>
            <a:off x="1503122" y="3290457"/>
            <a:ext cx="2367419" cy="322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"/>
          <p:cNvPicPr preferRelativeResize="0"/>
          <p:nvPr/>
        </p:nvPicPr>
        <p:blipFill rotWithShape="1">
          <a:blip r:embed="rId4">
            <a:alphaModFix/>
          </a:blip>
          <a:srcRect b="34429" l="0" r="8174" t="24474"/>
          <a:stretch/>
        </p:blipFill>
        <p:spPr>
          <a:xfrm>
            <a:off x="7760773" y="2232008"/>
            <a:ext cx="4138953" cy="15532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eksa" id="138" name="Google Shape;13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A3) PENGLIBATAN PENGURUSAN ATASAN</a:t>
            </a: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1277654" y="1575220"/>
            <a:ext cx="3620026" cy="70451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Melibatkan pengurusan atasan sebagai penaung / penasihat EKSA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2542779" y="2827248"/>
            <a:ext cx="5436299" cy="66102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Melibatkan pengurusan atasan dalam aktiviti EKSA seperti program kesedaran / pendedahan dan lawatan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5977523" y="4073926"/>
            <a:ext cx="5656547" cy="660913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Membentang dan melaporkan pelaksanaan aktiviti EKSA dalam mesyuarat pengurusan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3563659" y="1867161"/>
            <a:ext cx="2755726" cy="1866378"/>
          </a:xfrm>
          <a:custGeom>
            <a:rect b="b" l="l" r="r" t="t"/>
            <a:pathLst>
              <a:path extrusionOk="0" h="120000" w="120000">
                <a:moveTo>
                  <a:pt x="58240" y="7527"/>
                </a:moveTo>
                <a:lnTo>
                  <a:pt x="58240" y="7527"/>
                </a:lnTo>
                <a:cubicBezTo>
                  <a:pt x="80241" y="6853"/>
                  <a:pt x="100537" y="18800"/>
                  <a:pt x="109810" y="37884"/>
                </a:cubicBezTo>
                <a:lnTo>
                  <a:pt x="113565" y="37884"/>
                </a:lnTo>
                <a:lnTo>
                  <a:pt x="109841" y="60000"/>
                </a:lnTo>
                <a:lnTo>
                  <a:pt x="93247" y="37884"/>
                </a:lnTo>
                <a:lnTo>
                  <a:pt x="96148" y="37884"/>
                </a:lnTo>
                <a:cubicBezTo>
                  <a:pt x="87459" y="27916"/>
                  <a:pt x="73471" y="22168"/>
                  <a:pt x="58743" y="22515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6645061" y="3108330"/>
            <a:ext cx="2755726" cy="1866378"/>
          </a:xfrm>
          <a:custGeom>
            <a:rect b="b" l="l" r="r" t="t"/>
            <a:pathLst>
              <a:path extrusionOk="0" h="120000" w="120000">
                <a:moveTo>
                  <a:pt x="58240" y="7527"/>
                </a:moveTo>
                <a:lnTo>
                  <a:pt x="58240" y="7527"/>
                </a:lnTo>
                <a:cubicBezTo>
                  <a:pt x="80241" y="6853"/>
                  <a:pt x="100537" y="18800"/>
                  <a:pt x="109810" y="37884"/>
                </a:cubicBezTo>
                <a:lnTo>
                  <a:pt x="113565" y="37884"/>
                </a:lnTo>
                <a:lnTo>
                  <a:pt x="109841" y="60000"/>
                </a:lnTo>
                <a:lnTo>
                  <a:pt x="93247" y="37884"/>
                </a:lnTo>
                <a:lnTo>
                  <a:pt x="96148" y="37884"/>
                </a:lnTo>
                <a:cubicBezTo>
                  <a:pt x="87459" y="27916"/>
                  <a:pt x="73471" y="22168"/>
                  <a:pt x="58743" y="22515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151" name="Google Shape;1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5"/>
          <p:cNvPicPr preferRelativeResize="0"/>
          <p:nvPr/>
        </p:nvPicPr>
        <p:blipFill rotWithShape="1">
          <a:blip r:embed="rId4">
            <a:alphaModFix/>
          </a:blip>
          <a:srcRect b="19269" l="21994" r="2315" t="27032"/>
          <a:stretch/>
        </p:blipFill>
        <p:spPr>
          <a:xfrm>
            <a:off x="1390388" y="3828576"/>
            <a:ext cx="4186301" cy="2516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A4) PENILAIAN KENDIRI (</a:t>
            </a:r>
            <a:r>
              <a:rPr i="1" lang="en-US"/>
              <a:t>SELF ASSESSMENT</a:t>
            </a:r>
            <a:r>
              <a:rPr lang="en-US"/>
              <a:t>)</a:t>
            </a:r>
            <a:endParaRPr/>
          </a:p>
        </p:txBody>
      </p:sp>
      <p:sp>
        <p:nvSpPr>
          <p:cNvPr id="159" name="Google Shape;159;p6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1277653" y="1415442"/>
            <a:ext cx="5736921" cy="87626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Audit Pematuhan / Audit Dalam secara berterusan sama ada oleh jawatankuasa dalaman atau agensi luar / lain sekurang-kurangnya dua (2) kali setahun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3782853" y="2814722"/>
            <a:ext cx="5436299" cy="66102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Menyebarkan hasil / laporan Audit Dalam untuk makluman dan tindakan susulan warga agensi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5977523" y="4023822"/>
            <a:ext cx="5656547" cy="857134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Mengemukakan laporan Penilaian Kendiri kepada MAMPU selepas setahun menerima pensijilan (hanya untuk pensijilan semula)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163" name="Google Shape;16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6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6"/>
          <p:cNvPicPr preferRelativeResize="0"/>
          <p:nvPr/>
        </p:nvPicPr>
        <p:blipFill rotWithShape="1">
          <a:blip r:embed="rId4">
            <a:alphaModFix/>
          </a:blip>
          <a:srcRect b="22009" l="0" r="10776" t="0"/>
          <a:stretch/>
        </p:blipFill>
        <p:spPr>
          <a:xfrm>
            <a:off x="1541043" y="3953936"/>
            <a:ext cx="3744941" cy="2455102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6"/>
          <p:cNvSpPr/>
          <p:nvPr/>
        </p:nvSpPr>
        <p:spPr>
          <a:xfrm rot="-1128058">
            <a:off x="862080" y="3000801"/>
            <a:ext cx="2780771" cy="1572017"/>
          </a:xfrm>
          <a:prstGeom prst="irregularSeal1">
            <a:avLst/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Audit MAMPU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5448822" y="2291702"/>
            <a:ext cx="363255" cy="52302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7780246" y="3483780"/>
            <a:ext cx="363255" cy="52302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5">
            <a:alphaModFix/>
          </a:blip>
          <a:srcRect b="10867" l="20824" r="2609" t="18082"/>
          <a:stretch/>
        </p:blipFill>
        <p:spPr>
          <a:xfrm>
            <a:off x="9333804" y="1627712"/>
            <a:ext cx="2627959" cy="2077853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6"/>
          <p:cNvSpPr/>
          <p:nvPr/>
        </p:nvSpPr>
        <p:spPr>
          <a:xfrm>
            <a:off x="9394527" y="318646"/>
            <a:ext cx="2780771" cy="1572017"/>
          </a:xfrm>
          <a:prstGeom prst="irregularSeal1">
            <a:avLst/>
          </a:prstGeom>
          <a:solidFill>
            <a:srgbClr val="FFFF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Audit Dalaman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6"/>
          <p:cNvPicPr preferRelativeResize="0"/>
          <p:nvPr/>
        </p:nvPicPr>
        <p:blipFill rotWithShape="1">
          <a:blip r:embed="rId6">
            <a:alphaModFix/>
          </a:blip>
          <a:srcRect b="16165" l="24478" r="14445" t="22100"/>
          <a:stretch/>
        </p:blipFill>
        <p:spPr>
          <a:xfrm>
            <a:off x="5374228" y="4906008"/>
            <a:ext cx="2630466" cy="1846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A5) PENGIKTIRAFAN</a:t>
            </a: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1182756" y="1356567"/>
            <a:ext cx="4641846" cy="270958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program pengiktirafan Ekosistem EKSA di peringkat agensi seperti berikut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Zon / Seksyen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Bilik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Bahagian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Workstation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Tandas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Hasil Kreativiti Terbaik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Anugerah </a:t>
            </a:r>
            <a:r>
              <a:rPr b="1"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Green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Terbaik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179" name="Google Shape;17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7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7"/>
          <p:cNvPicPr preferRelativeResize="0"/>
          <p:nvPr/>
        </p:nvPicPr>
        <p:blipFill rotWithShape="1">
          <a:blip r:embed="rId4">
            <a:alphaModFix/>
          </a:blip>
          <a:srcRect b="19270" l="20239" r="3046" t="26484"/>
          <a:stretch/>
        </p:blipFill>
        <p:spPr>
          <a:xfrm>
            <a:off x="1182756" y="4133589"/>
            <a:ext cx="2185161" cy="1364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5">
            <a:alphaModFix/>
          </a:blip>
          <a:srcRect b="19999" l="20679" r="2755" t="26302"/>
          <a:stretch/>
        </p:blipFill>
        <p:spPr>
          <a:xfrm>
            <a:off x="3104871" y="4133589"/>
            <a:ext cx="2268795" cy="1364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6">
            <a:alphaModFix/>
          </a:blip>
          <a:srcRect b="19817" l="20971" r="2754" t="26300"/>
          <a:stretch/>
        </p:blipFill>
        <p:spPr>
          <a:xfrm>
            <a:off x="1207808" y="5310219"/>
            <a:ext cx="2162504" cy="122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7">
            <a:alphaModFix/>
          </a:blip>
          <a:srcRect b="19817" l="20679" r="2755" t="25936"/>
          <a:stretch/>
        </p:blipFill>
        <p:spPr>
          <a:xfrm>
            <a:off x="3104871" y="5322744"/>
            <a:ext cx="2268795" cy="122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8">
            <a:alphaModFix/>
          </a:blip>
          <a:srcRect b="19634" l="20533" r="3192" t="26302"/>
          <a:stretch/>
        </p:blipFill>
        <p:spPr>
          <a:xfrm>
            <a:off x="5206712" y="4143086"/>
            <a:ext cx="2141930" cy="1320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7"/>
          <p:cNvPicPr preferRelativeResize="0"/>
          <p:nvPr/>
        </p:nvPicPr>
        <p:blipFill rotWithShape="1">
          <a:blip r:embed="rId9">
            <a:alphaModFix/>
          </a:blip>
          <a:srcRect b="19999" l="20825" r="2754" t="26302"/>
          <a:stretch/>
        </p:blipFill>
        <p:spPr>
          <a:xfrm>
            <a:off x="5222101" y="5340316"/>
            <a:ext cx="2126540" cy="121201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7"/>
          <p:cNvSpPr/>
          <p:nvPr/>
        </p:nvSpPr>
        <p:spPr>
          <a:xfrm>
            <a:off x="6404594" y="1356567"/>
            <a:ext cx="1794254" cy="2709581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Menerima pengiktirafan dan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ditandaaras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sama ada di peringkat jabatan/ daerah /negeri/ kebangsaan atau lain-lain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7548893" y="4274703"/>
            <a:ext cx="2115978" cy="2070156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Menyebar dan mempamerkan maklumat mengenai program pengiktirafan kepada semua warga agensi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7"/>
          <p:cNvPicPr preferRelativeResize="0"/>
          <p:nvPr/>
        </p:nvPicPr>
        <p:blipFill rotWithShape="1">
          <a:blip r:embed="rId10">
            <a:alphaModFix/>
          </a:blip>
          <a:srcRect b="7215" l="0" r="0" t="23014"/>
          <a:stretch/>
        </p:blipFill>
        <p:spPr>
          <a:xfrm>
            <a:off x="8374922" y="1018559"/>
            <a:ext cx="3619702" cy="2297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7"/>
          <p:cNvSpPr/>
          <p:nvPr/>
        </p:nvSpPr>
        <p:spPr>
          <a:xfrm>
            <a:off x="8198847" y="3347724"/>
            <a:ext cx="370301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LAWATAN PENANDAARAS OLEH BHG. PEMAKANAN</a:t>
            </a:r>
            <a:endParaRPr b="0" sz="120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7"/>
          <p:cNvPicPr preferRelativeResize="0"/>
          <p:nvPr/>
        </p:nvPicPr>
        <p:blipFill rotWithShape="1">
          <a:blip r:embed="rId11">
            <a:alphaModFix/>
          </a:blip>
          <a:srcRect b="6824" l="3881" r="10501" t="13175"/>
          <a:stretch/>
        </p:blipFill>
        <p:spPr>
          <a:xfrm>
            <a:off x="9770301" y="3945699"/>
            <a:ext cx="2314146" cy="222773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/>
          <p:nvPr/>
        </p:nvSpPr>
        <p:spPr>
          <a:xfrm>
            <a:off x="5824602" y="2555310"/>
            <a:ext cx="579992" cy="375781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6269281" y="3308746"/>
            <a:ext cx="2755726" cy="1866378"/>
          </a:xfrm>
          <a:custGeom>
            <a:rect b="b" l="l" r="r" t="t"/>
            <a:pathLst>
              <a:path extrusionOk="0" h="120000" w="120000">
                <a:moveTo>
                  <a:pt x="88905" y="15359"/>
                </a:moveTo>
                <a:lnTo>
                  <a:pt x="88905" y="15359"/>
                </a:lnTo>
                <a:cubicBezTo>
                  <a:pt x="98024" y="20755"/>
                  <a:pt x="105291" y="28586"/>
                  <a:pt x="109810" y="37884"/>
                </a:cubicBezTo>
                <a:lnTo>
                  <a:pt x="113565" y="37884"/>
                </a:lnTo>
                <a:lnTo>
                  <a:pt x="109841" y="60000"/>
                </a:lnTo>
                <a:lnTo>
                  <a:pt x="93247" y="37884"/>
                </a:lnTo>
                <a:lnTo>
                  <a:pt x="96148" y="37884"/>
                </a:lnTo>
                <a:cubicBezTo>
                  <a:pt x="92234" y="33394"/>
                  <a:pt x="87177" y="29689"/>
                  <a:pt x="81343" y="27038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A6) PEMBUDAYAAN KREATIVITI DAN INOVASI</a:t>
            </a: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1282964" y="1444248"/>
            <a:ext cx="1633694" cy="270958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inovasi / Best Practice yang boleh meningkatkan produktiviti dan kualiti kerja warga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201" name="Google Shape;20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8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8571595" y="3388290"/>
            <a:ext cx="3290551" cy="2550499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program kreativiti dan inovasi seperti contoh – contoh berikut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Kreativiti mengguna barangan terpakai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Barang terpakai untuk hiasan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Hiasan / Kegunaan EKSA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8"/>
          <p:cNvPicPr preferRelativeResize="0"/>
          <p:nvPr/>
        </p:nvPicPr>
        <p:blipFill rotWithShape="1">
          <a:blip r:embed="rId4">
            <a:alphaModFix/>
          </a:blip>
          <a:srcRect b="0" l="0" r="501" t="23196"/>
          <a:stretch/>
        </p:blipFill>
        <p:spPr>
          <a:xfrm>
            <a:off x="1224127" y="4334005"/>
            <a:ext cx="2908956" cy="2325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8"/>
          <p:cNvPicPr preferRelativeResize="0"/>
          <p:nvPr/>
        </p:nvPicPr>
        <p:blipFill rotWithShape="1">
          <a:blip r:embed="rId5">
            <a:alphaModFix/>
          </a:blip>
          <a:srcRect b="0" l="18675" r="12694" t="19178"/>
          <a:stretch/>
        </p:blipFill>
        <p:spPr>
          <a:xfrm>
            <a:off x="3024082" y="1474320"/>
            <a:ext cx="2687786" cy="191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8"/>
          <p:cNvPicPr preferRelativeResize="0"/>
          <p:nvPr/>
        </p:nvPicPr>
        <p:blipFill rotWithShape="1">
          <a:blip r:embed="rId6">
            <a:alphaModFix/>
          </a:blip>
          <a:srcRect b="0" l="0" r="20342" t="19726"/>
          <a:stretch/>
        </p:blipFill>
        <p:spPr>
          <a:xfrm>
            <a:off x="4216650" y="3482236"/>
            <a:ext cx="2045723" cy="317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8"/>
          <p:cNvPicPr preferRelativeResize="0"/>
          <p:nvPr/>
        </p:nvPicPr>
        <p:blipFill rotWithShape="1">
          <a:blip r:embed="rId7">
            <a:alphaModFix/>
          </a:blip>
          <a:srcRect b="29314" l="13091" r="0" t="4566"/>
          <a:stretch/>
        </p:blipFill>
        <p:spPr>
          <a:xfrm>
            <a:off x="5956644" y="1444248"/>
            <a:ext cx="1768916" cy="1866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8"/>
          <p:cNvPicPr preferRelativeResize="0"/>
          <p:nvPr/>
        </p:nvPicPr>
        <p:blipFill rotWithShape="1">
          <a:blip r:embed="rId8">
            <a:alphaModFix/>
          </a:blip>
          <a:srcRect b="34977" l="12767" r="9627" t="18082"/>
          <a:stretch/>
        </p:blipFill>
        <p:spPr>
          <a:xfrm>
            <a:off x="6345940" y="3482236"/>
            <a:ext cx="2021446" cy="2843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9">
            <a:alphaModFix/>
          </a:blip>
          <a:srcRect b="5936" l="53555" r="2608" t="19909"/>
          <a:stretch/>
        </p:blipFill>
        <p:spPr>
          <a:xfrm>
            <a:off x="8865540" y="116953"/>
            <a:ext cx="2702660" cy="3229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 txBox="1"/>
          <p:nvPr>
            <p:ph idx="1" type="body"/>
          </p:nvPr>
        </p:nvSpPr>
        <p:spPr>
          <a:xfrm>
            <a:off x="1390388" y="200416"/>
            <a:ext cx="10396604" cy="6375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b="1" lang="en-US" sz="3600"/>
              <a:t>KEPERLUAN UTAMA PELAKSANAAN </a:t>
            </a:r>
            <a:r>
              <a:rPr lang="en-US" sz="3600"/>
              <a:t>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A7) TINDAKAN PENJIMATAN / </a:t>
            </a:r>
            <a:r>
              <a:rPr i="1" lang="en-US"/>
              <a:t>GO GREEN</a:t>
            </a:r>
            <a:endParaRPr/>
          </a:p>
        </p:txBody>
      </p:sp>
      <p:sp>
        <p:nvSpPr>
          <p:cNvPr id="215" name="Google Shape;215;p9"/>
          <p:cNvSpPr/>
          <p:nvPr/>
        </p:nvSpPr>
        <p:spPr>
          <a:xfrm>
            <a:off x="237995" y="200416"/>
            <a:ext cx="764087" cy="6375748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3061656" y="1632138"/>
            <a:ext cx="4266066" cy="291481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program penjimatan tenaga/ sumber secara menyeluruh seperti berikut :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Notis  / arahan penjimatan tenaga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Penggunaan lampu / peralatan </a:t>
            </a:r>
            <a:r>
              <a:rPr b="1"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save energy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Penetapan suhu optimum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Penjimatan kertas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Penjimatan air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Kempen hijau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eksa" id="217" name="Google Shape;21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39845" y="6344859"/>
            <a:ext cx="444602" cy="39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9"/>
          <p:cNvSpPr/>
          <p:nvPr/>
        </p:nvSpPr>
        <p:spPr>
          <a:xfrm>
            <a:off x="8198847" y="6409038"/>
            <a:ext cx="3512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JAWATANKUASA EKSA ZON PERANCANG</a:t>
            </a:r>
            <a:endParaRPr b="0" sz="1600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7655100" y="1603227"/>
            <a:ext cx="2215406" cy="84936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Melaksanakan program kitar semula peringkat agensi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7622833" y="2805622"/>
            <a:ext cx="2247673" cy="1728800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Menyediakan analisis penjimatan : 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Kos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Masa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Tenaga pekerja</a:t>
            </a:r>
            <a:endParaRPr/>
          </a:p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arenR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Ruang 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9"/>
          <p:cNvPicPr preferRelativeResize="0"/>
          <p:nvPr/>
        </p:nvPicPr>
        <p:blipFill rotWithShape="1">
          <a:blip r:embed="rId4">
            <a:alphaModFix/>
          </a:blip>
          <a:srcRect b="12694" l="51364" r="6847" t="17900"/>
          <a:stretch/>
        </p:blipFill>
        <p:spPr>
          <a:xfrm>
            <a:off x="10060154" y="3492861"/>
            <a:ext cx="1874393" cy="2680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/>
          <p:cNvPicPr preferRelativeResize="0"/>
          <p:nvPr/>
        </p:nvPicPr>
        <p:blipFill rotWithShape="1">
          <a:blip r:embed="rId5">
            <a:alphaModFix/>
          </a:blip>
          <a:srcRect b="51084" l="41225" r="44050" t="26119"/>
          <a:stretch/>
        </p:blipFill>
        <p:spPr>
          <a:xfrm rot="-858662">
            <a:off x="1282243" y="1483313"/>
            <a:ext cx="1728592" cy="2004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2019-11-26T06:54:19Z</dcterms:created>
  <dc:creator>KKM</dc:creator>
</cp:coreProperties>
</file>